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70" r:id="rId4"/>
    <p:sldId id="271" r:id="rId5"/>
    <p:sldId id="272" r:id="rId6"/>
    <p:sldId id="273" r:id="rId7"/>
    <p:sldId id="274" r:id="rId8"/>
    <p:sldId id="275" r:id="rId9"/>
    <p:sldId id="276" r:id="rId10"/>
    <p:sldId id="279" r:id="rId11"/>
    <p:sldId id="281" r:id="rId12"/>
    <p:sldId id="269" r:id="rId13"/>
    <p:sldId id="267" r:id="rId14"/>
    <p:sldId id="268"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Poppins Heavy" panose="020B0604020202020204" charset="0"/>
      <p:regular r:id="rId20"/>
    </p:embeddedFont>
    <p:embeddedFont>
      <p:font typeface="Tex Gyre Termes Bold" panose="020B0604020202020204" charset="0"/>
      <p:regular r:id="rId21"/>
    </p:embeddedFont>
    <p:embeddedFont>
      <p:font typeface="Times New Roman Bold" panose="020B0604020202020204" charset="0"/>
      <p:regular r:id="rId22"/>
    </p:embeddedFont>
    <p:embeddedFont>
      <p:font typeface="Times New Roman Medium" panose="020B0604020202020204" charset="0"/>
      <p:regular r:id="rId23"/>
    </p:embeddedFont>
    <p:embeddedFont>
      <p:font typeface="Trebuchet MS" panose="020B0603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622" autoAdjust="0"/>
  </p:normalViewPr>
  <p:slideViewPr>
    <p:cSldViewPr>
      <p:cViewPr varScale="1">
        <p:scale>
          <a:sx n="49" d="100"/>
          <a:sy n="49" d="100"/>
        </p:scale>
        <p:origin x="120"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10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ru-RU"/>
              <a:t>Образец заголовка</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0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ru-RU"/>
              <a:t>Образец текста</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12246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ru-RU"/>
              <a:t>Образец заголовка</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523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ru-RU"/>
              <a:t>Образец текста</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7379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ru-RU"/>
              <a:t>Образец текста</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16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42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39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36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ru-RU"/>
              <a:t>Образец заголовка</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03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75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264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16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755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ru-RU"/>
              <a:t>Образец заголовка</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26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8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6984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672055" y="3719109"/>
            <a:ext cx="6880202" cy="6846197"/>
          </a:xfrm>
          <a:prstGeom prst="rect">
            <a:avLst/>
          </a:prstGeom>
          <a:solidFill>
            <a:srgbClr val="FFB923"/>
          </a:solidFill>
        </p:spPr>
      </p:sp>
      <p:grpSp>
        <p:nvGrpSpPr>
          <p:cNvPr id="3" name="Group 3"/>
          <p:cNvGrpSpPr/>
          <p:nvPr/>
        </p:nvGrpSpPr>
        <p:grpSpPr>
          <a:xfrm>
            <a:off x="1199132" y="4060450"/>
            <a:ext cx="9775000" cy="5784776"/>
            <a:chOff x="0" y="0"/>
            <a:chExt cx="13033333" cy="7713035"/>
          </a:xfrm>
        </p:grpSpPr>
        <p:sp>
          <p:nvSpPr>
            <p:cNvPr id="4" name="TextBox 4"/>
            <p:cNvSpPr txBox="1"/>
            <p:nvPr/>
          </p:nvSpPr>
          <p:spPr>
            <a:xfrm>
              <a:off x="0" y="0"/>
              <a:ext cx="13033333" cy="1185709"/>
            </a:xfrm>
            <a:prstGeom prst="rect">
              <a:avLst/>
            </a:prstGeom>
          </p:spPr>
          <p:txBody>
            <a:bodyPr lIns="0" tIns="0" rIns="0" bIns="0" rtlCol="0" anchor="t">
              <a:spAutoFit/>
            </a:bodyPr>
            <a:lstStyle/>
            <a:p>
              <a:pPr marL="0" lvl="0" indent="0" algn="ctr">
                <a:lnSpc>
                  <a:spcPts val="6748"/>
                </a:lnSpc>
              </a:pPr>
              <a:endParaRPr lang="en-US" sz="6748" spc="-67" dirty="0">
                <a:solidFill>
                  <a:srgbClr val="000000"/>
                </a:solidFill>
                <a:latin typeface="Times New Roman Bold"/>
              </a:endParaRPr>
            </a:p>
          </p:txBody>
        </p:sp>
        <p:sp>
          <p:nvSpPr>
            <p:cNvPr id="5" name="Freeform 5"/>
            <p:cNvSpPr/>
            <p:nvPr/>
          </p:nvSpPr>
          <p:spPr>
            <a:xfrm>
              <a:off x="0" y="4994410"/>
              <a:ext cx="6959631" cy="514341"/>
            </a:xfrm>
            <a:custGeom>
              <a:avLst/>
              <a:gdLst/>
              <a:ahLst/>
              <a:cxnLst/>
              <a:rect l="l" t="t" r="r" b="b"/>
              <a:pathLst>
                <a:path w="6959631" h="514341">
                  <a:moveTo>
                    <a:pt x="0" y="0"/>
                  </a:moveTo>
                  <a:lnTo>
                    <a:pt x="6959631" y="0"/>
                  </a:lnTo>
                  <a:lnTo>
                    <a:pt x="6959631" y="514341"/>
                  </a:lnTo>
                  <a:lnTo>
                    <a:pt x="0" y="514341"/>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sp>
        <p:sp>
          <p:nvSpPr>
            <p:cNvPr id="6" name="TextBox 6"/>
            <p:cNvSpPr txBox="1"/>
            <p:nvPr/>
          </p:nvSpPr>
          <p:spPr>
            <a:xfrm>
              <a:off x="0" y="6991952"/>
              <a:ext cx="13033333" cy="721083"/>
            </a:xfrm>
            <a:prstGeom prst="rect">
              <a:avLst/>
            </a:prstGeom>
          </p:spPr>
          <p:txBody>
            <a:bodyPr lIns="0" tIns="0" rIns="0" bIns="0" rtlCol="0" anchor="t">
              <a:spAutoFit/>
            </a:bodyPr>
            <a:lstStyle/>
            <a:p>
              <a:pPr>
                <a:lnSpc>
                  <a:spcPts val="4114"/>
                </a:lnSpc>
              </a:pPr>
              <a:endParaRPr/>
            </a:p>
          </p:txBody>
        </p:sp>
      </p:grpSp>
      <p:sp>
        <p:nvSpPr>
          <p:cNvPr id="7" name="TextBox 7"/>
          <p:cNvSpPr txBox="1"/>
          <p:nvPr/>
        </p:nvSpPr>
        <p:spPr>
          <a:xfrm>
            <a:off x="7476726" y="728286"/>
            <a:ext cx="10584920" cy="1581123"/>
          </a:xfrm>
          <a:prstGeom prst="rect">
            <a:avLst/>
          </a:prstGeom>
        </p:spPr>
        <p:txBody>
          <a:bodyPr lIns="0" tIns="0" rIns="0" bIns="0" rtlCol="0" anchor="t">
            <a:spAutoFit/>
          </a:bodyPr>
          <a:lstStyle/>
          <a:p>
            <a:pPr algn="ctr">
              <a:lnSpc>
                <a:spcPts val="4201"/>
              </a:lnSpc>
            </a:pPr>
            <a:r>
              <a:rPr lang="en-US" sz="3001">
                <a:solidFill>
                  <a:srgbClr val="000000"/>
                </a:solidFill>
                <a:latin typeface="Tex Gyre Termes Bold"/>
              </a:rPr>
              <a:t>Абай атындағы Қазақ ұлттық педагогикалық университеті</a:t>
            </a:r>
          </a:p>
          <a:p>
            <a:pPr algn="ctr">
              <a:lnSpc>
                <a:spcPts val="4201"/>
              </a:lnSpc>
            </a:pPr>
            <a:r>
              <a:rPr lang="en-US" sz="3001">
                <a:solidFill>
                  <a:srgbClr val="000000"/>
                </a:solidFill>
                <a:latin typeface="Tex Gyre Termes Bold"/>
              </a:rPr>
              <a:t>Педагогика және психология институты</a:t>
            </a:r>
          </a:p>
        </p:txBody>
      </p:sp>
      <p:sp>
        <p:nvSpPr>
          <p:cNvPr id="8" name="TextBox 8"/>
          <p:cNvSpPr txBox="1"/>
          <p:nvPr/>
        </p:nvSpPr>
        <p:spPr>
          <a:xfrm>
            <a:off x="11912089" y="7715250"/>
            <a:ext cx="6149558" cy="2047875"/>
          </a:xfrm>
          <a:prstGeom prst="rect">
            <a:avLst/>
          </a:prstGeom>
        </p:spPr>
        <p:txBody>
          <a:bodyPr lIns="0" tIns="0" rIns="0" bIns="0" rtlCol="0" anchor="t">
            <a:spAutoFit/>
          </a:bodyPr>
          <a:lstStyle/>
          <a:p>
            <a:pPr>
              <a:lnSpc>
                <a:spcPts val="3839"/>
              </a:lnSpc>
            </a:pPr>
            <a:r>
              <a:rPr lang="en-US" sz="3199">
                <a:solidFill>
                  <a:srgbClr val="000000"/>
                </a:solidFill>
                <a:latin typeface="Times New Roman Medium"/>
              </a:rPr>
              <a:t>Булшекбаева Асем Исаевна - философия докторы (PhD), қауымдастырылған</a:t>
            </a:r>
          </a:p>
          <a:p>
            <a:pPr>
              <a:lnSpc>
                <a:spcPts val="3839"/>
              </a:lnSpc>
              <a:spcBef>
                <a:spcPct val="0"/>
              </a:spcBef>
            </a:pPr>
            <a:r>
              <a:rPr lang="en-US" sz="3199">
                <a:solidFill>
                  <a:srgbClr val="000000"/>
                </a:solidFill>
                <a:latin typeface="Times New Roman Medium"/>
              </a:rPr>
              <a:t>профессор</a:t>
            </a:r>
          </a:p>
        </p:txBody>
      </p:sp>
      <p:sp>
        <p:nvSpPr>
          <p:cNvPr id="9" name="Freeform 9"/>
          <p:cNvSpPr/>
          <p:nvPr/>
        </p:nvSpPr>
        <p:spPr>
          <a:xfrm rot="5400000">
            <a:off x="14701546" y="5458253"/>
            <a:ext cx="821219" cy="836427"/>
          </a:xfrm>
          <a:custGeom>
            <a:avLst/>
            <a:gdLst/>
            <a:ahLst/>
            <a:cxnLst/>
            <a:rect l="l" t="t" r="r" b="b"/>
            <a:pathLst>
              <a:path w="821219" h="836427">
                <a:moveTo>
                  <a:pt x="0" y="0"/>
                </a:moveTo>
                <a:lnTo>
                  <a:pt x="821219" y="0"/>
                </a:lnTo>
                <a:lnTo>
                  <a:pt x="821219" y="836427"/>
                </a:lnTo>
                <a:lnTo>
                  <a:pt x="0" y="836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p:cNvSpPr/>
          <p:nvPr/>
        </p:nvSpPr>
        <p:spPr>
          <a:xfrm>
            <a:off x="12769187" y="7097908"/>
            <a:ext cx="4655131" cy="0"/>
          </a:xfrm>
          <a:prstGeom prst="line">
            <a:avLst/>
          </a:prstGeom>
          <a:ln w="19050" cap="rnd">
            <a:solidFill>
              <a:srgbClr val="000000"/>
            </a:solidFill>
            <a:prstDash val="solid"/>
            <a:headEnd type="none" w="sm" len="sm"/>
            <a:tailEnd type="none" w="sm" len="sm"/>
          </a:ln>
        </p:spPr>
      </p:sp>
      <p:sp>
        <p:nvSpPr>
          <p:cNvPr id="11" name="Freeform 11"/>
          <p:cNvSpPr/>
          <p:nvPr/>
        </p:nvSpPr>
        <p:spPr>
          <a:xfrm>
            <a:off x="1007960" y="472815"/>
            <a:ext cx="5401370" cy="2092064"/>
          </a:xfrm>
          <a:custGeom>
            <a:avLst/>
            <a:gdLst/>
            <a:ahLst/>
            <a:cxnLst/>
            <a:rect l="l" t="t" r="r" b="b"/>
            <a:pathLst>
              <a:path w="7633095" h="3331658">
                <a:moveTo>
                  <a:pt x="0" y="0"/>
                </a:moveTo>
                <a:lnTo>
                  <a:pt x="7633095" y="0"/>
                </a:lnTo>
                <a:lnTo>
                  <a:pt x="7633095" y="3331659"/>
                </a:lnTo>
                <a:lnTo>
                  <a:pt x="0" y="3331659"/>
                </a:lnTo>
                <a:lnTo>
                  <a:pt x="0" y="0"/>
                </a:lnTo>
                <a:close/>
              </a:path>
            </a:pathLst>
          </a:custGeom>
          <a:blipFill>
            <a:blip r:embed="rId6"/>
            <a:stretch>
              <a:fillRect/>
            </a:stretch>
          </a:blipFill>
        </p:spPr>
      </p:sp>
      <p:sp>
        <p:nvSpPr>
          <p:cNvPr id="13" name="TextBox 12">
            <a:extLst>
              <a:ext uri="{FF2B5EF4-FFF2-40B4-BE49-F238E27FC236}">
                <a16:creationId xmlns:a16="http://schemas.microsoft.com/office/drawing/2014/main" id="{BF3A6304-13E4-4923-8FAD-79C92A6DED86}"/>
              </a:ext>
            </a:extLst>
          </p:cNvPr>
          <p:cNvSpPr txBox="1"/>
          <p:nvPr/>
        </p:nvSpPr>
        <p:spPr>
          <a:xfrm>
            <a:off x="1447629" y="3552276"/>
            <a:ext cx="9278006" cy="1938992"/>
          </a:xfrm>
          <a:prstGeom prst="rect">
            <a:avLst/>
          </a:prstGeom>
          <a:noFill/>
        </p:spPr>
        <p:txBody>
          <a:bodyPr wrap="square">
            <a:spAutoFit/>
          </a:bodyPr>
          <a:lstStyle/>
          <a:p>
            <a:pPr algn="ctr"/>
            <a:r>
              <a:rPr lang="kk-KZ" sz="6000" b="1" dirty="0">
                <a:effectLst/>
                <a:latin typeface="Times New Roman" panose="02020603050405020304" pitchFamily="18" charset="0"/>
                <a:ea typeface="Times New Roman" panose="02020603050405020304" pitchFamily="18" charset="0"/>
              </a:rPr>
              <a:t>Психологиялық даму заңдылықтары</a:t>
            </a:r>
            <a:endParaRPr lang="ru-RU"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01A1A-27DA-4928-83F6-E7F53C817102}"/>
              </a:ext>
            </a:extLst>
          </p:cNvPr>
          <p:cNvSpPr txBox="1"/>
          <p:nvPr/>
        </p:nvSpPr>
        <p:spPr>
          <a:xfrm>
            <a:off x="228600" y="495300"/>
            <a:ext cx="15773400" cy="9280810"/>
          </a:xfrm>
          <a:prstGeom prst="rect">
            <a:avLst/>
          </a:prstGeom>
          <a:noFill/>
        </p:spPr>
        <p:txBody>
          <a:bodyPr wrap="square">
            <a:spAutoFit/>
          </a:bodyPr>
          <a:lstStyle/>
          <a:p>
            <a:pPr indent="449580"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Бала тілінің маңызды рөл атқаратын Л.С.Выготскийдің сөзімен айтқанда, мінез –құлықтың барлық жоғары формаларының ең көне негізі болып саналатын көрсеткіш  тарихы, міне, осындай. Бастапқыда көрсеткіш ым – іс-әрекет алдында затқа бағытталған сәтсіз қармау қимылы (қолын затқа қарай созады, бірақ ұстай алмайды). Балаға ересек адам келіп көмектесе отырып, сәбиді қызықтырған заттың көрсеткіші ретінде ымды ұғындырады. Осылайша көрсеткіш ым сәтсіз қармау қимылынан басқалар үшін көрсеткіш мәні бар ымға ауысады. </a:t>
            </a:r>
            <a:r>
              <a:rPr lang="kk-KZ" sz="4000" b="1" dirty="0">
                <a:effectLst/>
                <a:latin typeface="Times New Roman" panose="02020603050405020304" pitchFamily="18" charset="0"/>
                <a:ea typeface="Times New Roman" panose="02020603050405020304" pitchFamily="18" charset="0"/>
                <a:cs typeface="Times New Roman" panose="02020603050405020304" pitchFamily="18" charset="0"/>
              </a:rPr>
              <a:t>Ым – белгіге, қармау – көрсеткішке</a:t>
            </a: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 айналады. Міне, осыдан кейін ғана бала өз қимылына көрсеткіш ретінде қарай бастайды. Басқаларға деген ым (белгі) өзіңе деген ымға (белгіге) айналады. Сөйтіп, өзінің ымын ұғынуға бала ең соңынан жетеді. Оның мағынасы алдымен объективтік жағдайлар, ал соңынан баланы қоршаған адамдар арқылы жасалынады. </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03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75637F-73C1-4669-90E0-7E7F9BF4D90F}"/>
              </a:ext>
            </a:extLst>
          </p:cNvPr>
          <p:cNvSpPr txBox="1"/>
          <p:nvPr/>
        </p:nvSpPr>
        <p:spPr>
          <a:xfrm>
            <a:off x="457200" y="571500"/>
            <a:ext cx="13792200" cy="7268400"/>
          </a:xfrm>
          <a:prstGeom prst="rect">
            <a:avLst/>
          </a:prstGeom>
          <a:noFill/>
        </p:spPr>
        <p:txBody>
          <a:bodyPr wrap="square">
            <a:spAutoFit/>
          </a:bodyPr>
          <a:lstStyle/>
          <a:p>
            <a:pPr marL="0" marR="0" lvl="0" indent="449580" algn="just" defTabSz="457200" rtl="0" eaLnBrk="1" fontAlgn="auto" latinLnBrk="0" hangingPunct="1">
              <a:lnSpc>
                <a:spcPct val="107000"/>
              </a:lnSpc>
              <a:spcBef>
                <a:spcPts val="0"/>
              </a:spcBef>
              <a:spcAft>
                <a:spcPts val="80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Сергей Леонидович Рубинштейн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(1889-1960) –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белгілі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кеңес</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психологы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философы.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Оның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көзқарасы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бойынша</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адам</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психика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алдымен</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практикалық</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іс-әрекетте</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қалыптасып</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көрініс</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табады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Сондықтан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олар</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негізгі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іс-әрекет</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түрлеріндегі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көрінісі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арқылы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зерттелінуі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қажет</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580" algn="just" defTabSz="457200" rtl="0" eaLnBrk="1" fontAlgn="auto" latinLnBrk="0" hangingPunct="1">
              <a:lnSpc>
                <a:spcPct val="107000"/>
              </a:lnSpc>
              <a:spcBef>
                <a:spcPts val="0"/>
              </a:spcBef>
              <a:spcAft>
                <a:spcPts val="800"/>
              </a:spcAft>
              <a:buClrTx/>
              <a:buSzTx/>
              <a:buFontTx/>
              <a:buNone/>
              <a:tabLst/>
              <a:defRPr/>
            </a:pP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Алексей Николаевич Леонтьев (1903-1979) – 1920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жылдары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Л.С.Выготский</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А.Р.Луриямен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бірге</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мәдени-тарихи</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теорияны</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құрастырған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кеңес</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психолог-</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ғалымдарының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бірі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Ол</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осы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теорияға</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сүйене</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отырып</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іс-әрекеттің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жалпы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психологиялық</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теориясын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егжей-тегжейлі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зерттеген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Н.Леонтьевтің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іс-әрекет</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тұжырымдамасы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психологияның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да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әр</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түрлі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салаларындағы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көптеген</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зерттеулердің</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дамуына</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түрткі</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болды</a:t>
            </a:r>
            <a:r>
              <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18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950A0-17D8-4A80-98E1-DE7F5EF1DA55}"/>
              </a:ext>
            </a:extLst>
          </p:cNvPr>
          <p:cNvSpPr txBox="1"/>
          <p:nvPr/>
        </p:nvSpPr>
        <p:spPr>
          <a:xfrm>
            <a:off x="4572000" y="1028700"/>
            <a:ext cx="12573000" cy="5829994"/>
          </a:xfrm>
          <a:prstGeom prst="rect">
            <a:avLst/>
          </a:prstGeom>
          <a:noFill/>
        </p:spPr>
        <p:txBody>
          <a:bodyPr wrap="square">
            <a:spAutoFit/>
          </a:bodyPr>
          <a:lstStyle/>
          <a:p>
            <a:pPr indent="449580" algn="ctr">
              <a:lnSpc>
                <a:spcPct val="107000"/>
              </a:lnSpc>
              <a:spcAft>
                <a:spcPts val="800"/>
              </a:spcAft>
            </a:pPr>
            <a:r>
              <a:rPr lang="kk-KZ" sz="4000" b="1" dirty="0">
                <a:effectLst/>
                <a:latin typeface="Times New Roman" panose="02020603050405020304" pitchFamily="18" charset="0"/>
                <a:ea typeface="Times New Roman" panose="02020603050405020304" pitchFamily="18" charset="0"/>
                <a:cs typeface="Times New Roman" panose="02020603050405020304" pitchFamily="18" charset="0"/>
              </a:rPr>
              <a:t>Өзін</a:t>
            </a: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4000" b="1" dirty="0">
                <a:effectLst/>
                <a:latin typeface="Times New Roman" panose="02020603050405020304" pitchFamily="18" charset="0"/>
                <a:ea typeface="Times New Roman" panose="02020603050405020304" pitchFamily="18" charset="0"/>
                <a:cs typeface="Times New Roman" panose="02020603050405020304" pitchFamily="18" charset="0"/>
              </a:rPr>
              <a:t>өзі бақылау сұрақтары:</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1. Жетекші іс-әрекет деген не?</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2. Жетекші іс-әрекеттің түрлері</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3. Бала психикасының қалыптасып дамуындағы жетекші іс-әрекеттерге тоқталыңыздар</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4. Л.С.Выготскийдің жоғарғы психикалық функцияларды дамыту теориясы</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5. Л.С.Выготскийдің жақын даму аймағы теориясы</a:t>
            </a:r>
            <a:endParaRPr lang="ru-RU"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5FE1F2F-FE6C-407C-82D8-D1DB6CB204F6}"/>
              </a:ext>
            </a:extLst>
          </p:cNvPr>
          <p:cNvPicPr>
            <a:picLocks noChangeAspect="1"/>
          </p:cNvPicPr>
          <p:nvPr/>
        </p:nvPicPr>
        <p:blipFill>
          <a:blip r:embed="rId2"/>
          <a:stretch>
            <a:fillRect/>
          </a:stretch>
        </p:blipFill>
        <p:spPr>
          <a:xfrm>
            <a:off x="0" y="5676900"/>
            <a:ext cx="4549614" cy="3975829"/>
          </a:xfrm>
          <a:prstGeom prst="rect">
            <a:avLst/>
          </a:prstGeom>
        </p:spPr>
      </p:pic>
    </p:spTree>
    <p:extLst>
      <p:ext uri="{BB962C8B-B14F-4D97-AF65-F5344CB8AC3E}">
        <p14:creationId xmlns:p14="http://schemas.microsoft.com/office/powerpoint/2010/main" val="105997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335727" y="4742132"/>
            <a:ext cx="10861953" cy="802736"/>
          </a:xfrm>
          <a:custGeom>
            <a:avLst/>
            <a:gdLst/>
            <a:ahLst/>
            <a:cxnLst/>
            <a:rect l="l" t="t" r="r" b="b"/>
            <a:pathLst>
              <a:path w="10861953" h="802736">
                <a:moveTo>
                  <a:pt x="0" y="0"/>
                </a:moveTo>
                <a:lnTo>
                  <a:pt x="10861954" y="0"/>
                </a:lnTo>
                <a:lnTo>
                  <a:pt x="10861954" y="802736"/>
                </a:lnTo>
                <a:lnTo>
                  <a:pt x="0" y="802736"/>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sp>
      <p:grpSp>
        <p:nvGrpSpPr>
          <p:cNvPr id="3" name="Group 3"/>
          <p:cNvGrpSpPr/>
          <p:nvPr/>
        </p:nvGrpSpPr>
        <p:grpSpPr>
          <a:xfrm>
            <a:off x="8102940" y="892537"/>
            <a:ext cx="8771798" cy="848360"/>
            <a:chOff x="0" y="0"/>
            <a:chExt cx="11695731" cy="1131147"/>
          </a:xfrm>
        </p:grpSpPr>
        <p:sp>
          <p:nvSpPr>
            <p:cNvPr id="4" name="Freeform 4"/>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4">
                <a:extLst>
                  <a:ext uri="{96DAC541-7B7A-43D3-8B79-37D633B846F1}">
                    <asvg:svgBlip xmlns:asvg="http://schemas.microsoft.com/office/drawing/2016/SVG/main" r:embed="rId5"/>
                  </a:ext>
                </a:extLst>
              </a:blip>
              <a:stretch>
                <a:fillRect l="-50" r="-34"/>
              </a:stretch>
            </a:blipFill>
          </p:spPr>
        </p:sp>
        <p:sp>
          <p:nvSpPr>
            <p:cNvPr id="5" name="TextBox 5"/>
            <p:cNvSpPr txBox="1"/>
            <p:nvPr/>
          </p:nvSpPr>
          <p:spPr>
            <a:xfrm>
              <a:off x="1093551" y="-104775"/>
              <a:ext cx="10602180" cy="1235922"/>
            </a:xfrm>
            <a:prstGeom prst="rect">
              <a:avLst/>
            </a:prstGeom>
          </p:spPr>
          <p:txBody>
            <a:bodyPr lIns="0" tIns="0" rIns="0" bIns="0" rtlCol="0" anchor="t">
              <a:spAutoFit/>
            </a:bodyPr>
            <a:lstStyle/>
            <a:p>
              <a:pPr>
                <a:lnSpc>
                  <a:spcPts val="3639"/>
                </a:lnSpc>
              </a:pPr>
              <a:r>
                <a:rPr lang="en-US" sz="2599">
                  <a:solidFill>
                    <a:srgbClr val="000000"/>
                  </a:solidFill>
                  <a:latin typeface="Times New Roman"/>
                </a:rPr>
                <a:t>Балалар психологиясы: оқулық / Ж.Қ.Дүйсенова, Қ.Н.Нығметова / - 2012.</a:t>
              </a:r>
            </a:p>
          </p:txBody>
        </p:sp>
      </p:grpSp>
      <p:grpSp>
        <p:nvGrpSpPr>
          <p:cNvPr id="6" name="Group 6"/>
          <p:cNvGrpSpPr/>
          <p:nvPr/>
        </p:nvGrpSpPr>
        <p:grpSpPr>
          <a:xfrm>
            <a:off x="8102940" y="2703717"/>
            <a:ext cx="8771798" cy="1305560"/>
            <a:chOff x="0" y="0"/>
            <a:chExt cx="11695731" cy="1740747"/>
          </a:xfrm>
        </p:grpSpPr>
        <p:sp>
          <p:nvSpPr>
            <p:cNvPr id="7" name="Freeform 7"/>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4">
                <a:extLst>
                  <a:ext uri="{96DAC541-7B7A-43D3-8B79-37D633B846F1}">
                    <asvg:svgBlip xmlns:asvg="http://schemas.microsoft.com/office/drawing/2016/SVG/main" r:embed="rId5"/>
                  </a:ext>
                </a:extLst>
              </a:blip>
              <a:stretch>
                <a:fillRect l="-50" r="-34"/>
              </a:stretch>
            </a:blipFill>
          </p:spPr>
        </p:sp>
        <p:sp>
          <p:nvSpPr>
            <p:cNvPr id="8" name="TextBox 8"/>
            <p:cNvSpPr txBox="1"/>
            <p:nvPr/>
          </p:nvSpPr>
          <p:spPr>
            <a:xfrm>
              <a:off x="1093551" y="-104775"/>
              <a:ext cx="10602180" cy="1845522"/>
            </a:xfrm>
            <a:prstGeom prst="rect">
              <a:avLst/>
            </a:prstGeom>
          </p:spPr>
          <p:txBody>
            <a:bodyPr lIns="0" tIns="0" rIns="0" bIns="0" rtlCol="0" anchor="t">
              <a:spAutoFit/>
            </a:bodyPr>
            <a:lstStyle/>
            <a:p>
              <a:pPr>
                <a:lnSpc>
                  <a:spcPts val="3639"/>
                </a:lnSpc>
              </a:pPr>
              <a:r>
                <a:rPr lang="en-US" sz="2599">
                  <a:solidFill>
                    <a:srgbClr val="000000"/>
                  </a:solidFill>
                  <a:latin typeface="Times New Roman"/>
                </a:rPr>
                <a:t>Детская психология: учебное пособие /Д.Б.Эльконин; ред.сост. Б.Д.Эльконин .-6-е изд., стер..- / - 2011</a:t>
              </a:r>
            </a:p>
          </p:txBody>
        </p:sp>
      </p:grpSp>
      <p:grpSp>
        <p:nvGrpSpPr>
          <p:cNvPr id="9" name="Group 9"/>
          <p:cNvGrpSpPr/>
          <p:nvPr/>
        </p:nvGrpSpPr>
        <p:grpSpPr>
          <a:xfrm>
            <a:off x="8102940" y="4857002"/>
            <a:ext cx="8771798" cy="812800"/>
            <a:chOff x="0" y="0"/>
            <a:chExt cx="11695731" cy="1083734"/>
          </a:xfrm>
        </p:grpSpPr>
        <p:sp>
          <p:nvSpPr>
            <p:cNvPr id="10" name="Freeform 10"/>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4">
                <a:extLst>
                  <a:ext uri="{96DAC541-7B7A-43D3-8B79-37D633B846F1}">
                    <asvg:svgBlip xmlns:asvg="http://schemas.microsoft.com/office/drawing/2016/SVG/main" r:embed="rId5"/>
                  </a:ext>
                </a:extLst>
              </a:blip>
              <a:stretch>
                <a:fillRect l="-50" r="-34"/>
              </a:stretch>
            </a:blipFill>
          </p:spPr>
        </p:sp>
        <p:sp>
          <p:nvSpPr>
            <p:cNvPr id="11" name="TextBox 11"/>
            <p:cNvSpPr txBox="1"/>
            <p:nvPr/>
          </p:nvSpPr>
          <p:spPr>
            <a:xfrm>
              <a:off x="1093551" y="-95250"/>
              <a:ext cx="10602180" cy="1178984"/>
            </a:xfrm>
            <a:prstGeom prst="rect">
              <a:avLst/>
            </a:prstGeom>
          </p:spPr>
          <p:txBody>
            <a:bodyPr lIns="0" tIns="0" rIns="0" bIns="0" rtlCol="0" anchor="t">
              <a:spAutoFit/>
            </a:bodyPr>
            <a:lstStyle/>
            <a:p>
              <a:pPr>
                <a:lnSpc>
                  <a:spcPts val="3499"/>
                </a:lnSpc>
              </a:pPr>
              <a:r>
                <a:rPr lang="en-US" sz="2499">
                  <a:solidFill>
                    <a:srgbClr val="000000"/>
                  </a:solidFill>
                  <a:latin typeface="Times New Roman"/>
                </a:rPr>
                <a:t>Возрастная психология: учебник для бакалавров / Л.Ф. Обухова / - 2014</a:t>
              </a:r>
            </a:p>
          </p:txBody>
        </p:sp>
      </p:grpSp>
      <p:grpSp>
        <p:nvGrpSpPr>
          <p:cNvPr id="12" name="Group 12"/>
          <p:cNvGrpSpPr/>
          <p:nvPr/>
        </p:nvGrpSpPr>
        <p:grpSpPr>
          <a:xfrm>
            <a:off x="8102940" y="6519580"/>
            <a:ext cx="8771798" cy="1762760"/>
            <a:chOff x="0" y="0"/>
            <a:chExt cx="11695731" cy="2350347"/>
          </a:xfrm>
        </p:grpSpPr>
        <p:sp>
          <p:nvSpPr>
            <p:cNvPr id="13" name="Freeform 13"/>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4">
                <a:extLst>
                  <a:ext uri="{96DAC541-7B7A-43D3-8B79-37D633B846F1}">
                    <asvg:svgBlip xmlns:asvg="http://schemas.microsoft.com/office/drawing/2016/SVG/main" r:embed="rId5"/>
                  </a:ext>
                </a:extLst>
              </a:blip>
              <a:stretch>
                <a:fillRect l="-50" r="-34"/>
              </a:stretch>
            </a:blipFill>
          </p:spPr>
        </p:sp>
        <p:sp>
          <p:nvSpPr>
            <p:cNvPr id="14" name="TextBox 14"/>
            <p:cNvSpPr txBox="1"/>
            <p:nvPr/>
          </p:nvSpPr>
          <p:spPr>
            <a:xfrm>
              <a:off x="1093551" y="-104775"/>
              <a:ext cx="10602180" cy="2455122"/>
            </a:xfrm>
            <a:prstGeom prst="rect">
              <a:avLst/>
            </a:prstGeom>
          </p:spPr>
          <p:txBody>
            <a:bodyPr lIns="0" tIns="0" rIns="0" bIns="0" rtlCol="0" anchor="t">
              <a:spAutoFit/>
            </a:bodyPr>
            <a:lstStyle/>
            <a:p>
              <a:pPr>
                <a:lnSpc>
                  <a:spcPts val="3639"/>
                </a:lnSpc>
              </a:pPr>
              <a:r>
                <a:rPr lang="en-US" sz="2599">
                  <a:solidFill>
                    <a:srgbClr val="000000"/>
                  </a:solidFill>
                  <a:latin typeface="Times New Roman"/>
                </a:rPr>
                <a:t>Психология детей младшего школьного возраста: учебник и практикум для бакалавров / [Айгумова З.И., Васильева Н.Н., Вачков И.В. и др.]; под общ. ред. А.С.Обухова / - 2014</a:t>
              </a:r>
            </a:p>
          </p:txBody>
        </p:sp>
      </p:grpSp>
      <p:sp>
        <p:nvSpPr>
          <p:cNvPr id="15" name="Freeform 15"/>
          <p:cNvSpPr/>
          <p:nvPr/>
        </p:nvSpPr>
        <p:spPr>
          <a:xfrm>
            <a:off x="650247" y="2990354"/>
            <a:ext cx="6925584" cy="5817731"/>
          </a:xfrm>
          <a:custGeom>
            <a:avLst/>
            <a:gdLst/>
            <a:ahLst/>
            <a:cxnLst/>
            <a:rect l="l" t="t" r="r" b="b"/>
            <a:pathLst>
              <a:path w="6925584" h="5817731">
                <a:moveTo>
                  <a:pt x="0" y="0"/>
                </a:moveTo>
                <a:lnTo>
                  <a:pt x="6925584" y="0"/>
                </a:lnTo>
                <a:lnTo>
                  <a:pt x="6925584" y="5817731"/>
                </a:lnTo>
                <a:lnTo>
                  <a:pt x="0" y="5817731"/>
                </a:lnTo>
                <a:lnTo>
                  <a:pt x="0" y="0"/>
                </a:lnTo>
                <a:close/>
              </a:path>
            </a:pathLst>
          </a:custGeom>
          <a:blipFill>
            <a:blip r:embed="rId6"/>
            <a:stretch>
              <a:fillRect l="-4602" r="-4602"/>
            </a:stretch>
          </a:blipFill>
        </p:spPr>
      </p:sp>
      <p:sp>
        <p:nvSpPr>
          <p:cNvPr id="16" name="TextBox 16"/>
          <p:cNvSpPr txBox="1"/>
          <p:nvPr/>
        </p:nvSpPr>
        <p:spPr>
          <a:xfrm>
            <a:off x="496618" y="527323"/>
            <a:ext cx="7232841" cy="1727925"/>
          </a:xfrm>
          <a:prstGeom prst="rect">
            <a:avLst/>
          </a:prstGeom>
        </p:spPr>
        <p:txBody>
          <a:bodyPr lIns="0" tIns="0" rIns="0" bIns="0" rtlCol="0" anchor="t">
            <a:spAutoFit/>
          </a:bodyPr>
          <a:lstStyle/>
          <a:p>
            <a:pPr marL="0" lvl="0" indent="0" algn="ctr">
              <a:lnSpc>
                <a:spcPts val="6112"/>
              </a:lnSpc>
              <a:spcBef>
                <a:spcPct val="0"/>
              </a:spcBef>
            </a:pPr>
            <a:r>
              <a:rPr lang="en-US" sz="5557">
                <a:solidFill>
                  <a:srgbClr val="000000"/>
                </a:solidFill>
                <a:latin typeface="Times New Roman Bold"/>
              </a:rPr>
              <a:t>Пайдаланылған әдебиеттер: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rot="-5400000">
            <a:off x="12849225" y="3314700"/>
            <a:ext cx="7315200" cy="3657600"/>
          </a:xfrm>
          <a:custGeom>
            <a:avLst/>
            <a:gdLst/>
            <a:ahLst/>
            <a:cxnLst/>
            <a:rect l="l" t="t" r="r" b="b"/>
            <a:pathLst>
              <a:path w="7315200" h="3657600">
                <a:moveTo>
                  <a:pt x="0" y="0"/>
                </a:moveTo>
                <a:lnTo>
                  <a:pt x="7315200" y="0"/>
                </a:lnTo>
                <a:lnTo>
                  <a:pt x="7315200" y="3657600"/>
                </a:lnTo>
                <a:lnTo>
                  <a:pt x="0" y="3657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398005" y="3284230"/>
            <a:ext cx="11491989" cy="3442314"/>
          </a:xfrm>
          <a:prstGeom prst="rect">
            <a:avLst/>
          </a:prstGeom>
        </p:spPr>
        <p:txBody>
          <a:bodyPr lIns="0" tIns="0" rIns="0" bIns="0" rtlCol="0" anchor="t">
            <a:spAutoFit/>
          </a:bodyPr>
          <a:lstStyle/>
          <a:p>
            <a:pPr algn="ctr">
              <a:lnSpc>
                <a:spcPts val="13441"/>
              </a:lnSpc>
            </a:pPr>
            <a:r>
              <a:rPr lang="en-US" sz="9600" dirty="0" err="1">
                <a:solidFill>
                  <a:srgbClr val="1C1C1C"/>
                </a:solidFill>
                <a:latin typeface="Poppins Heavy"/>
              </a:rPr>
              <a:t>Назарларыңызға</a:t>
            </a:r>
            <a:r>
              <a:rPr lang="en-US" sz="9600" dirty="0">
                <a:solidFill>
                  <a:srgbClr val="1C1C1C"/>
                </a:solidFill>
                <a:latin typeface="Poppins Heavy"/>
              </a:rPr>
              <a:t> </a:t>
            </a:r>
            <a:r>
              <a:rPr lang="en-US" sz="9600" dirty="0" err="1">
                <a:solidFill>
                  <a:srgbClr val="1C1C1C"/>
                </a:solidFill>
                <a:latin typeface="Poppins Heavy"/>
              </a:rPr>
              <a:t>ра</a:t>
            </a:r>
            <a:r>
              <a:rPr lang="kk-KZ" sz="9600">
                <a:solidFill>
                  <a:srgbClr val="1C1C1C"/>
                </a:solidFill>
                <a:latin typeface="Poppins Heavy"/>
              </a:rPr>
              <a:t>х</a:t>
            </a:r>
            <a:r>
              <a:rPr lang="en-US" sz="9600">
                <a:solidFill>
                  <a:srgbClr val="1C1C1C"/>
                </a:solidFill>
                <a:latin typeface="Poppins Heavy"/>
              </a:rPr>
              <a:t>мет</a:t>
            </a:r>
            <a:r>
              <a:rPr lang="en-US" sz="9600" dirty="0">
                <a:solidFill>
                  <a:srgbClr val="1C1C1C"/>
                </a:solidFill>
                <a:latin typeface="Poppins Heavy"/>
              </a:rPr>
              <a:t>!</a:t>
            </a:r>
          </a:p>
        </p:txBody>
      </p:sp>
      <p:sp>
        <p:nvSpPr>
          <p:cNvPr id="4" name="Freeform 4"/>
          <p:cNvSpPr/>
          <p:nvPr/>
        </p:nvSpPr>
        <p:spPr>
          <a:xfrm flipH="1">
            <a:off x="0" y="5887038"/>
            <a:ext cx="4399962" cy="4399962"/>
          </a:xfrm>
          <a:custGeom>
            <a:avLst/>
            <a:gdLst/>
            <a:ahLst/>
            <a:cxnLst/>
            <a:rect l="l" t="t" r="r" b="b"/>
            <a:pathLst>
              <a:path w="4399962" h="4399962">
                <a:moveTo>
                  <a:pt x="4399962" y="0"/>
                </a:moveTo>
                <a:lnTo>
                  <a:pt x="0" y="0"/>
                </a:lnTo>
                <a:lnTo>
                  <a:pt x="0" y="4399962"/>
                </a:lnTo>
                <a:lnTo>
                  <a:pt x="4399962" y="4399962"/>
                </a:lnTo>
                <a:lnTo>
                  <a:pt x="4399962"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329844" y="-288614"/>
            <a:ext cx="6950056" cy="10864228"/>
          </a:xfrm>
          <a:prstGeom prst="rect">
            <a:avLst/>
          </a:prstGeom>
          <a:solidFill>
            <a:srgbClr val="FFFFFF"/>
          </a:solidFill>
        </p:spPr>
      </p:sp>
      <p:grpSp>
        <p:nvGrpSpPr>
          <p:cNvPr id="3" name="Group 3"/>
          <p:cNvGrpSpPr/>
          <p:nvPr/>
        </p:nvGrpSpPr>
        <p:grpSpPr>
          <a:xfrm>
            <a:off x="825676" y="1208235"/>
            <a:ext cx="4577311" cy="1504252"/>
            <a:chOff x="0" y="0"/>
            <a:chExt cx="6103081" cy="2005670"/>
          </a:xfrm>
        </p:grpSpPr>
        <p:sp>
          <p:nvSpPr>
            <p:cNvPr id="4" name="TextBox 4"/>
            <p:cNvSpPr txBox="1"/>
            <p:nvPr/>
          </p:nvSpPr>
          <p:spPr>
            <a:xfrm>
              <a:off x="0" y="-66675"/>
              <a:ext cx="6103081" cy="1439421"/>
            </a:xfrm>
            <a:prstGeom prst="rect">
              <a:avLst/>
            </a:prstGeom>
          </p:spPr>
          <p:txBody>
            <a:bodyPr lIns="0" tIns="0" rIns="0" bIns="0" rtlCol="0" anchor="t">
              <a:spAutoFit/>
            </a:bodyPr>
            <a:lstStyle/>
            <a:p>
              <a:pPr marL="0" marR="0" lvl="0" indent="0" algn="l" defTabSz="914400" rtl="0" eaLnBrk="1" fontAlgn="auto" latinLnBrk="0" hangingPunct="1">
                <a:lnSpc>
                  <a:spcPts val="7499"/>
                </a:lnSpc>
                <a:spcBef>
                  <a:spcPct val="0"/>
                </a:spcBef>
                <a:spcAft>
                  <a:spcPts val="0"/>
                </a:spcAft>
                <a:buClrTx/>
                <a:buSzTx/>
                <a:buFontTx/>
                <a:buNone/>
                <a:tabLst/>
                <a:defRPr/>
              </a:pPr>
              <a:r>
                <a:rPr kumimoji="0" lang="en-US" sz="6817" b="0" i="0" u="none" strike="noStrike" kern="1200" cap="none" spc="0" normalizeH="0" baseline="0" noProof="0">
                  <a:ln>
                    <a:noFill/>
                  </a:ln>
                  <a:solidFill>
                    <a:srgbClr val="000000"/>
                  </a:solidFill>
                  <a:effectLst/>
                  <a:uLnTx/>
                  <a:uFillTx/>
                  <a:latin typeface="Times New Roman Bold"/>
                  <a:ea typeface="+mn-ea"/>
                  <a:cs typeface="+mn-cs"/>
                </a:rPr>
                <a:t>Жоспары:</a:t>
              </a:r>
            </a:p>
          </p:txBody>
        </p:sp>
        <p:sp>
          <p:nvSpPr>
            <p:cNvPr id="5" name="Freeform 5"/>
            <p:cNvSpPr/>
            <p:nvPr/>
          </p:nvSpPr>
          <p:spPr>
            <a:xfrm>
              <a:off x="0" y="1608754"/>
              <a:ext cx="5370732" cy="396916"/>
            </a:xfrm>
            <a:custGeom>
              <a:avLst/>
              <a:gdLst/>
              <a:ahLst/>
              <a:cxnLst/>
              <a:rect l="l" t="t" r="r" b="b"/>
              <a:pathLst>
                <a:path w="5370732" h="396916">
                  <a:moveTo>
                    <a:pt x="0" y="0"/>
                  </a:moveTo>
                  <a:lnTo>
                    <a:pt x="5370732" y="0"/>
                  </a:lnTo>
                  <a:lnTo>
                    <a:pt x="5370732" y="396916"/>
                  </a:lnTo>
                  <a:lnTo>
                    <a:pt x="0" y="396916"/>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sp>
      </p:grpSp>
      <p:sp>
        <p:nvSpPr>
          <p:cNvPr id="6" name="Freeform 6"/>
          <p:cNvSpPr/>
          <p:nvPr/>
        </p:nvSpPr>
        <p:spPr>
          <a:xfrm>
            <a:off x="8220852" y="1208235"/>
            <a:ext cx="792469" cy="975074"/>
          </a:xfrm>
          <a:custGeom>
            <a:avLst/>
            <a:gdLst/>
            <a:ahLst/>
            <a:cxnLst/>
            <a:rect l="l" t="t" r="r" b="b"/>
            <a:pathLst>
              <a:path w="792469" h="975074">
                <a:moveTo>
                  <a:pt x="0" y="0"/>
                </a:moveTo>
                <a:lnTo>
                  <a:pt x="792469" y="0"/>
                </a:lnTo>
                <a:lnTo>
                  <a:pt x="792469" y="975074"/>
                </a:lnTo>
                <a:lnTo>
                  <a:pt x="0" y="975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7808560" y="5143500"/>
            <a:ext cx="954441" cy="957925"/>
          </a:xfrm>
          <a:custGeom>
            <a:avLst/>
            <a:gdLst/>
            <a:ahLst/>
            <a:cxnLst/>
            <a:rect l="l" t="t" r="r" b="b"/>
            <a:pathLst>
              <a:path w="954441" h="957925">
                <a:moveTo>
                  <a:pt x="0" y="0"/>
                </a:moveTo>
                <a:lnTo>
                  <a:pt x="954442" y="0"/>
                </a:lnTo>
                <a:lnTo>
                  <a:pt x="954442" y="957925"/>
                </a:lnTo>
                <a:lnTo>
                  <a:pt x="0" y="9579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139865" y="2764201"/>
            <a:ext cx="954441" cy="1131342"/>
          </a:xfrm>
          <a:custGeom>
            <a:avLst/>
            <a:gdLst/>
            <a:ahLst/>
            <a:cxnLst/>
            <a:rect l="l" t="t" r="r" b="b"/>
            <a:pathLst>
              <a:path w="954441" h="1131342">
                <a:moveTo>
                  <a:pt x="0" y="0"/>
                </a:moveTo>
                <a:lnTo>
                  <a:pt x="954442" y="0"/>
                </a:lnTo>
                <a:lnTo>
                  <a:pt x="954442" y="1131342"/>
                </a:lnTo>
                <a:lnTo>
                  <a:pt x="0" y="1131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297063" y="3895543"/>
            <a:ext cx="6140219" cy="5362757"/>
          </a:xfrm>
          <a:custGeom>
            <a:avLst/>
            <a:gdLst/>
            <a:ahLst/>
            <a:cxnLst/>
            <a:rect l="l" t="t" r="r" b="b"/>
            <a:pathLst>
              <a:path w="6140219" h="5362757">
                <a:moveTo>
                  <a:pt x="0" y="0"/>
                </a:moveTo>
                <a:lnTo>
                  <a:pt x="6140220" y="0"/>
                </a:lnTo>
                <a:lnTo>
                  <a:pt x="6140220" y="5362757"/>
                </a:lnTo>
                <a:lnTo>
                  <a:pt x="0" y="5362757"/>
                </a:lnTo>
                <a:lnTo>
                  <a:pt x="0" y="0"/>
                </a:lnTo>
                <a:close/>
              </a:path>
            </a:pathLst>
          </a:custGeom>
          <a:blipFill>
            <a:blip r:embed="rId10"/>
            <a:stretch>
              <a:fillRect l="-15503" r="-15503"/>
            </a:stretch>
          </a:blipFill>
        </p:spPr>
      </p:sp>
      <p:grpSp>
        <p:nvGrpSpPr>
          <p:cNvPr id="14" name="Group 14"/>
          <p:cNvGrpSpPr/>
          <p:nvPr/>
        </p:nvGrpSpPr>
        <p:grpSpPr>
          <a:xfrm>
            <a:off x="9525000" y="5524500"/>
            <a:ext cx="6840547" cy="1344126"/>
            <a:chOff x="0" y="-114300"/>
            <a:chExt cx="9120730" cy="1792168"/>
          </a:xfrm>
        </p:grpSpPr>
        <p:sp>
          <p:nvSpPr>
            <p:cNvPr id="15" name="TextBox 15"/>
            <p:cNvSpPr txBox="1"/>
            <p:nvPr/>
          </p:nvSpPr>
          <p:spPr>
            <a:xfrm>
              <a:off x="0" y="-114300"/>
              <a:ext cx="9120730" cy="922867"/>
            </a:xfrm>
            <a:prstGeom prst="rect">
              <a:avLst/>
            </a:prstGeom>
          </p:spPr>
          <p:txBody>
            <a:bodyPr lIns="0" tIns="0" rIns="0" bIns="0" rtlCol="0" anchor="t">
              <a:spAutoFit/>
            </a:bodyPr>
            <a:lstStyle/>
            <a:p>
              <a:pPr marL="0" marR="0" lvl="0" indent="0" algn="l" defTabSz="914400" rtl="0" eaLnBrk="1" fontAlgn="auto" latinLnBrk="0" hangingPunct="1">
                <a:lnSpc>
                  <a:spcPts val="51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Times New Roman Bold"/>
                  <a:ea typeface="+mn-ea"/>
                  <a:cs typeface="+mn-cs"/>
                </a:rPr>
                <a:t>Қорытынды</a:t>
              </a:r>
              <a:endParaRPr kumimoji="0" lang="en-US" sz="3999" b="0" i="0" u="none" strike="noStrike" kern="1200" cap="none" spc="0" normalizeH="0" baseline="0" noProof="0" dirty="0">
                <a:ln>
                  <a:noFill/>
                </a:ln>
                <a:solidFill>
                  <a:srgbClr val="000000"/>
                </a:solidFill>
                <a:effectLst/>
                <a:uLnTx/>
                <a:uFillTx/>
                <a:latin typeface="Times New Roman Bold"/>
                <a:ea typeface="+mn-ea"/>
                <a:cs typeface="+mn-cs"/>
              </a:endParaRPr>
            </a:p>
          </p:txBody>
        </p:sp>
        <p:sp>
          <p:nvSpPr>
            <p:cNvPr id="16" name="TextBox 16"/>
            <p:cNvSpPr txBox="1"/>
            <p:nvPr/>
          </p:nvSpPr>
          <p:spPr>
            <a:xfrm>
              <a:off x="0" y="926122"/>
              <a:ext cx="9120730" cy="751746"/>
            </a:xfrm>
            <a:prstGeom prst="rect">
              <a:avLst/>
            </a:prstGeom>
          </p:spPr>
          <p:txBody>
            <a:bodyPr lIns="0" tIns="0" rIns="0" bIns="0" rtlCol="0" anchor="t">
              <a:spAutoFit/>
            </a:bodyPr>
            <a:lstStyle/>
            <a:p>
              <a:pPr marL="0" marR="0" lvl="0" indent="0" algn="l"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err="1">
                  <a:ln>
                    <a:noFill/>
                  </a:ln>
                  <a:solidFill>
                    <a:srgbClr val="000000"/>
                  </a:solidFill>
                  <a:effectLst/>
                  <a:uLnTx/>
                  <a:uFillTx/>
                  <a:latin typeface="Times New Roman"/>
                  <a:ea typeface="+mn-ea"/>
                  <a:cs typeface="+mn-cs"/>
                </a:rPr>
                <a:t>Пайдалананылған</a:t>
              </a:r>
              <a:r>
                <a:rPr kumimoji="0" lang="en-US" sz="3399"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3399" b="0" i="0" u="none" strike="noStrike" kern="1200" cap="none" spc="0" normalizeH="0" baseline="0" noProof="0" dirty="0" err="1">
                  <a:ln>
                    <a:noFill/>
                  </a:ln>
                  <a:solidFill>
                    <a:srgbClr val="000000"/>
                  </a:solidFill>
                  <a:effectLst/>
                  <a:uLnTx/>
                  <a:uFillTx/>
                  <a:latin typeface="Times New Roman"/>
                  <a:ea typeface="+mn-ea"/>
                  <a:cs typeface="+mn-cs"/>
                </a:rPr>
                <a:t>әдебиеттер</a:t>
              </a:r>
              <a:r>
                <a:rPr kumimoji="0" lang="kk-KZ" sz="3399" b="0" i="0" u="none" strike="noStrike" kern="1200" cap="none" spc="0" normalizeH="0" baseline="0" noProof="0" dirty="0">
                  <a:ln>
                    <a:noFill/>
                  </a:ln>
                  <a:solidFill>
                    <a:srgbClr val="000000"/>
                  </a:solidFill>
                  <a:effectLst/>
                  <a:uLnTx/>
                  <a:uFillTx/>
                  <a:latin typeface="Times New Roman"/>
                  <a:ea typeface="+mn-ea"/>
                  <a:cs typeface="+mn-cs"/>
                </a:rPr>
                <a:t> тізімі</a:t>
              </a:r>
              <a:endParaRPr kumimoji="0" lang="en-US" sz="3399" b="0" i="0" u="none" strike="noStrike" kern="1200" cap="none" spc="0" normalizeH="0" baseline="0" noProof="0" dirty="0">
                <a:ln>
                  <a:noFill/>
                </a:ln>
                <a:solidFill>
                  <a:srgbClr val="000000"/>
                </a:solidFill>
                <a:effectLst/>
                <a:uLnTx/>
                <a:uFillTx/>
                <a:latin typeface="Times New Roman"/>
                <a:ea typeface="+mn-ea"/>
                <a:cs typeface="+mn-cs"/>
              </a:endParaRPr>
            </a:p>
          </p:txBody>
        </p:sp>
      </p:grpSp>
      <p:sp>
        <p:nvSpPr>
          <p:cNvPr id="18" name="TextBox 17">
            <a:extLst>
              <a:ext uri="{FF2B5EF4-FFF2-40B4-BE49-F238E27FC236}">
                <a16:creationId xmlns:a16="http://schemas.microsoft.com/office/drawing/2014/main" id="{4C695103-3DDA-48EC-BC8A-AABB0F8EA1E7}"/>
              </a:ext>
            </a:extLst>
          </p:cNvPr>
          <p:cNvSpPr txBox="1"/>
          <p:nvPr/>
        </p:nvSpPr>
        <p:spPr>
          <a:xfrm>
            <a:off x="9601200" y="1156915"/>
            <a:ext cx="7861124" cy="3950569"/>
          </a:xfrm>
          <a:prstGeom prst="rect">
            <a:avLst/>
          </a:prstGeom>
          <a:noFill/>
        </p:spPr>
        <p:txBody>
          <a:bodyPr wrap="square">
            <a:spAutoFit/>
          </a:bodyPr>
          <a:lstStyle/>
          <a:p>
            <a:pPr algn="just">
              <a:lnSpc>
                <a:spcPct val="107000"/>
              </a:lnSpc>
              <a:spcAft>
                <a:spcPts val="80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1. Баланың психикалық дамуы және факторлары</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2. Негізгі ұғымдар. Даму, оқыту, тәрбие, қоршаған орта, тұқым қуалаушылық рөлі</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3200" dirty="0">
                <a:latin typeface="Times New Roman" panose="02020603050405020304" pitchFamily="18" charset="0"/>
                <a:ea typeface="Times New Roman" panose="02020603050405020304" pitchFamily="18" charset="0"/>
                <a:cs typeface="Times New Roman" panose="02020603050405020304" pitchFamily="18" charset="0"/>
              </a:rPr>
              <a:t>3</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Жетекші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іс-әрекеттер</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оның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бала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психикасының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қалыптасып</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дамуындағы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маңызы</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45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91AE50-B18E-4FDE-862F-6247680678E4}"/>
              </a:ext>
            </a:extLst>
          </p:cNvPr>
          <p:cNvSpPr txBox="1"/>
          <p:nvPr/>
        </p:nvSpPr>
        <p:spPr>
          <a:xfrm>
            <a:off x="4114800" y="1028700"/>
            <a:ext cx="10210800" cy="7370992"/>
          </a:xfrm>
          <a:prstGeom prst="rect">
            <a:avLst/>
          </a:prstGeom>
          <a:noFill/>
        </p:spPr>
        <p:txBody>
          <a:bodyPr wrap="square">
            <a:spAutoFit/>
          </a:bodyPr>
          <a:lstStyle/>
          <a:p>
            <a:pPr algn="just">
              <a:lnSpc>
                <a:spcPct val="107000"/>
              </a:lnSpc>
              <a:spcAft>
                <a:spcPts val="800"/>
              </a:spcAft>
            </a:pPr>
            <a:r>
              <a:rPr lang="kk-KZ" sz="36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3600" b="1" dirty="0">
                <a:effectLst/>
                <a:latin typeface="Times New Roman" panose="02020603050405020304" pitchFamily="18" charset="0"/>
                <a:ea typeface="Times New Roman" panose="02020603050405020304" pitchFamily="18" charset="0"/>
                <a:cs typeface="Times New Roman" panose="02020603050405020304" pitchFamily="18" charset="0"/>
              </a:rPr>
              <a:t>Психика</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үнемі өзгерістерге ұшырайды, бірақ оның құрамы бәрі бірдей өзгермейді, оның көп және аз мөлшерде дамуға ұшырайтын қасиеттері бар. Сонымен қатар өзгерілетін қасиеттер психикалық дамудың тірегі және негізгі шарты болып есептелінеді.</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20-ғасырдың басында балалардың психикалық дамуының қайнар көздерін әртүрлі түсіндіруші екі ағым айқындалды. </a:t>
            </a:r>
          </a:p>
          <a:p>
            <a:pPr indent="449580"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Бұл бағыттар бір-бірінен бала дамуының негізіне қандай факторды, </a:t>
            </a:r>
            <a:r>
              <a:rPr lang="kk-KZ" sz="3600" b="1" u="sng" dirty="0">
                <a:effectLst/>
                <a:latin typeface="Times New Roman" panose="02020603050405020304" pitchFamily="18" charset="0"/>
                <a:ea typeface="Times New Roman" panose="02020603050405020304" pitchFamily="18" charset="0"/>
                <a:cs typeface="Times New Roman" panose="02020603050405020304" pitchFamily="18" charset="0"/>
              </a:rPr>
              <a:t>биологиялық</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немесе </a:t>
            </a:r>
            <a:r>
              <a:rPr lang="kk-KZ" sz="3600" b="1" u="sng" dirty="0">
                <a:effectLst/>
                <a:latin typeface="Times New Roman" panose="02020603050405020304" pitchFamily="18" charset="0"/>
                <a:ea typeface="Times New Roman" panose="02020603050405020304" pitchFamily="18" charset="0"/>
                <a:cs typeface="Times New Roman" panose="02020603050405020304" pitchFamily="18" charset="0"/>
              </a:rPr>
              <a:t>әлеуметтік</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факторды алуымен ерекшеленеді.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47672F7-06A4-4DEB-BD4F-1708027FD97D}"/>
              </a:ext>
            </a:extLst>
          </p:cNvPr>
          <p:cNvPicPr>
            <a:picLocks noChangeAspect="1"/>
          </p:cNvPicPr>
          <p:nvPr/>
        </p:nvPicPr>
        <p:blipFill>
          <a:blip r:embed="rId2"/>
          <a:stretch>
            <a:fillRect/>
          </a:stretch>
        </p:blipFill>
        <p:spPr>
          <a:xfrm>
            <a:off x="228600" y="1790700"/>
            <a:ext cx="3733800" cy="4495800"/>
          </a:xfrm>
          <a:prstGeom prst="rect">
            <a:avLst/>
          </a:prstGeom>
        </p:spPr>
      </p:pic>
    </p:spTree>
    <p:extLst>
      <p:ext uri="{BB962C8B-B14F-4D97-AF65-F5344CB8AC3E}">
        <p14:creationId xmlns:p14="http://schemas.microsoft.com/office/powerpoint/2010/main" val="120085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3DCEF-1F3F-4021-AF45-8C0D1B4DF93C}"/>
              </a:ext>
            </a:extLst>
          </p:cNvPr>
          <p:cNvSpPr txBox="1"/>
          <p:nvPr/>
        </p:nvSpPr>
        <p:spPr>
          <a:xfrm>
            <a:off x="838200" y="571500"/>
            <a:ext cx="13868400" cy="1200329"/>
          </a:xfrm>
          <a:prstGeom prst="rect">
            <a:avLst/>
          </a:prstGeom>
          <a:noFill/>
        </p:spPr>
        <p:txBody>
          <a:bodyPr wrap="square">
            <a:spAutoFit/>
          </a:bodyPr>
          <a:lstStyle/>
          <a:p>
            <a:pPr algn="ctr"/>
            <a:r>
              <a:rPr lang="kk-KZ" sz="3600" b="1" dirty="0">
                <a:effectLst/>
                <a:latin typeface="Times New Roman" panose="02020603050405020304" pitchFamily="18" charset="0"/>
                <a:ea typeface="Times New Roman" panose="02020603050405020304" pitchFamily="18" charset="0"/>
              </a:rPr>
              <a:t>Биологиялық фактор мен әлеуметтік фактордың бала психикасының дамуына тигізетін әсері</a:t>
            </a:r>
            <a:endParaRPr lang="ru-RU" sz="3600" b="1" dirty="0"/>
          </a:p>
        </p:txBody>
      </p:sp>
      <p:sp>
        <p:nvSpPr>
          <p:cNvPr id="5" name="TextBox 4">
            <a:extLst>
              <a:ext uri="{FF2B5EF4-FFF2-40B4-BE49-F238E27FC236}">
                <a16:creationId xmlns:a16="http://schemas.microsoft.com/office/drawing/2014/main" id="{41872766-B2A0-4285-A8D7-4E4B04231FFA}"/>
              </a:ext>
            </a:extLst>
          </p:cNvPr>
          <p:cNvSpPr txBox="1"/>
          <p:nvPr/>
        </p:nvSpPr>
        <p:spPr>
          <a:xfrm>
            <a:off x="571500" y="1771829"/>
            <a:ext cx="14401800" cy="7536550"/>
          </a:xfrm>
          <a:prstGeom prst="rect">
            <a:avLst/>
          </a:prstGeom>
          <a:noFill/>
        </p:spPr>
        <p:txBody>
          <a:bodyPr wrap="square">
            <a:spAutoFit/>
          </a:bodyPr>
          <a:lstStyle/>
          <a:p>
            <a:pPr indent="449580" algn="just">
              <a:lnSpc>
                <a:spcPct val="107000"/>
              </a:lnSpc>
              <a:spcAft>
                <a:spcPts val="80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Бұл екеуі бірінің жұмысын бірі толықтырып отыратын және бір-біріне тәуелді. Бұл туралы бірнеше психологтар зерттеу жұмыстарын жүргізген. Соның бірі </a:t>
            </a:r>
            <a:r>
              <a:rPr lang="kk-KZ" sz="3200" b="1" dirty="0">
                <a:effectLst/>
                <a:latin typeface="Times New Roman" panose="02020603050405020304" pitchFamily="18" charset="0"/>
                <a:ea typeface="Times New Roman" panose="02020603050405020304" pitchFamily="18" charset="0"/>
                <a:cs typeface="Times New Roman" panose="02020603050405020304" pitchFamily="18" charset="0"/>
              </a:rPr>
              <a:t>А.В.Брушлинский. </a:t>
            </a: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Балаларда туған бетте ересек адамға тән мінез-құлық болмайды. Дегенмен де мінез-құлықтың қарапайым формалары шартсыз рефлекстер балаға іштен туа қалыптасуы да, баланың психикасының одан әрі дамуына, өсіп-жетілуіне шешуші рөл атқарады. Бала алғаш рет дүниеге келгенде органикалық қажеттіліктер жиынтығымен оттегімен тыныс алуға, қоршаған ортадағы белгілі бір температураға, тамақтануға деген қабілеттілік пен өз қажеттілігін қанағаттандырудағы белгілі бір рефлекстік механизммен дүниеге келеді.</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Қоршаған орта әсерінен балада қорғану, бейімделу, икемделу рефлекстері болады. Ол баланың психикалық дамуы үшін шешуші рөл атқарады. Өйткені, ол сыртқы орта әсерін қабылдап, қорытындылаудың негізін құрайды. </a:t>
            </a:r>
            <a:r>
              <a:rPr lang="kk-KZ" sz="3200" b="1" dirty="0">
                <a:effectLst/>
                <a:latin typeface="Times New Roman" panose="02020603050405020304" pitchFamily="18" charset="0"/>
                <a:ea typeface="Times New Roman" panose="02020603050405020304" pitchFamily="18" charset="0"/>
                <a:cs typeface="Times New Roman" panose="02020603050405020304" pitchFamily="18" charset="0"/>
              </a:rPr>
              <a:t>Ал, әлеуметтік фактор тек қана осының дамуына себепші болатын түрткі. </a:t>
            </a:r>
            <a:endParaRPr lang="ru-RU"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00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043C-7838-4CFC-94DF-3B897A20B491}"/>
              </a:ext>
            </a:extLst>
          </p:cNvPr>
          <p:cNvSpPr txBox="1"/>
          <p:nvPr/>
        </p:nvSpPr>
        <p:spPr>
          <a:xfrm>
            <a:off x="609600" y="266700"/>
            <a:ext cx="14554200" cy="10152523"/>
          </a:xfrm>
          <a:prstGeom prst="rect">
            <a:avLst/>
          </a:prstGeom>
          <a:noFill/>
        </p:spPr>
        <p:txBody>
          <a:bodyPr wrap="square">
            <a:spAutoFit/>
          </a:bodyPr>
          <a:lstStyle/>
          <a:p>
            <a:pPr indent="449580" algn="just">
              <a:lnSpc>
                <a:spcPct val="107000"/>
              </a:lnSpc>
              <a:spcAft>
                <a:spcPts val="800"/>
              </a:spcAft>
            </a:pPr>
            <a:r>
              <a:rPr lang="kk-KZ" sz="3600" b="1" u="sng" dirty="0">
                <a:effectLst/>
                <a:latin typeface="Times New Roman" panose="02020603050405020304" pitchFamily="18" charset="0"/>
                <a:ea typeface="Times New Roman" panose="02020603050405020304" pitchFamily="18" charset="0"/>
                <a:cs typeface="Times New Roman" panose="02020603050405020304" pitchFamily="18" charset="0"/>
              </a:rPr>
              <a:t>Даму деген ұғымды </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көпшілік әдебиеттерде қарапайым түрден күрделі түрге көшу деп түсінеді. Психологияда көптеген теориялар жас ерекшеліктерінің психикалық дамуын түрліше түсіндіреді. ХІХ ғ Э. Геккел онтогенез филогенезді қысқаша қайталау деген заң қалыптастырды.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Жас ерекшелік психологиясына енген биогенетикалық заң психикалық дамуын биологиялық эволюцияның негізгі сатыларын және адамның мәдени тарихи кезеңдерін қайталау ретінде бейнелеуге мүмкіндік береді.</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Бала психикасының дамуына қарама-қайшы бағыт социологизаторлық бағытта байқалады. Оның негізі – ХVІІ ғ. философ Джон Локктың идеясынан шыққан. Оның ойынша, бала дүниеге таза санамен келеді, таза тақта ретінде деген.</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Бала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дамуына</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әсер</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етуші</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биологиялық</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факторлар</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1.Тұқымқуалаушылық</a:t>
            </a:r>
            <a:endParaRPr lang="ru-RU"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2.Орта</a:t>
            </a:r>
            <a:endParaRPr lang="ru-RU"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3.Тәрбие</a:t>
            </a:r>
            <a:endParaRPr lang="ru-RU"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13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CD82C6-C5D7-4051-A208-05EE1C82413D}"/>
              </a:ext>
            </a:extLst>
          </p:cNvPr>
          <p:cNvSpPr txBox="1"/>
          <p:nvPr/>
        </p:nvSpPr>
        <p:spPr>
          <a:xfrm>
            <a:off x="1219200" y="342900"/>
            <a:ext cx="13258800" cy="9947339"/>
          </a:xfrm>
          <a:prstGeom prst="rect">
            <a:avLst/>
          </a:prstGeom>
          <a:noFill/>
        </p:spPr>
        <p:txBody>
          <a:bodyPr wrap="square">
            <a:spAutoFit/>
          </a:bodyPr>
          <a:lstStyle/>
          <a:p>
            <a:pPr indent="449580" algn="just">
              <a:lnSpc>
                <a:spcPct val="107000"/>
              </a:lnSpc>
              <a:spcAft>
                <a:spcPts val="800"/>
              </a:spcAft>
            </a:pP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Бала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әсер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етуші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биологиялық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факторға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тұқымқаулаушылық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жатады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Психологтардың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ойынша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темперамент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қабілет</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нышандары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тұқым</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қуалайды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адамда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орталық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жүйке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жүйесі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түрліше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қызмет</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етеді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Күшті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қозғалғыш</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жүйке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жүйесі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қозу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басым, холерик,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қозу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тежелу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процестерінің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аз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қозғалатын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тежелу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процесіне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ие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 флегматик.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Меланхоликтің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жүйке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жүйесі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әлсіз</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сезімтал</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Бала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әсер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етуші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екінші</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фактор – орта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Табиғи</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орта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дамуға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жанама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әсер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етеді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жеке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басының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дамуындағы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күрделі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үдерістерге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ойдағыдай</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басшылық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жасауда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тәрбие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даму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деңгейінің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екенін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жақсы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түсіну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керек.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Бала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әсер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етуші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екінші</a:t>
            </a: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 фактор – </a:t>
            </a:r>
            <a:r>
              <a:rPr lang="ru-RU" sz="3600" b="1" dirty="0" err="1">
                <a:effectLst/>
                <a:latin typeface="Times New Roman" panose="02020603050405020304" pitchFamily="18" charset="0"/>
                <a:ea typeface="Times New Roman" panose="02020603050405020304" pitchFamily="18" charset="0"/>
                <a:cs typeface="Times New Roman" panose="02020603050405020304" pitchFamily="18" charset="0"/>
              </a:rPr>
              <a:t>тәрбие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үлкендер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тәрбиесінің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әсері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мол.</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санасы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мен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психикасы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көпшілік</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жағдайда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қоршаған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ортаның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ықпалы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мен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оған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берілетін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тәрбиеге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дамиды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89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75B140-5F8D-4AFE-8A3C-7C2D71FE3930}"/>
              </a:ext>
            </a:extLst>
          </p:cNvPr>
          <p:cNvSpPr txBox="1"/>
          <p:nvPr/>
        </p:nvSpPr>
        <p:spPr>
          <a:xfrm>
            <a:off x="1295400" y="1158274"/>
            <a:ext cx="11963400" cy="5862695"/>
          </a:xfrm>
          <a:prstGeom prst="rect">
            <a:avLst/>
          </a:prstGeom>
          <a:noFill/>
        </p:spPr>
        <p:txBody>
          <a:bodyPr wrap="square">
            <a:spAutoFit/>
          </a:bodyPr>
          <a:lstStyle/>
          <a:p>
            <a:pPr indent="449580" algn="just">
              <a:lnSpc>
                <a:spcPct val="107000"/>
              </a:lnSpc>
              <a:spcAft>
                <a:spcPts val="800"/>
              </a:spcAft>
            </a:pP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Дамудың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әлеуметтік</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факторын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мойындаған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психологтар</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үшін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оқыту</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маңызды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мезет</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болып</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табылады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Социологизаторлар</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даму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оқытуды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теңдестіреді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Л.С.Выготский</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дамуда</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оқытудың</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жетекші</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рөлі</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көзқарасты</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көрсетті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Адамның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жоғарғы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функциялары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мәдени-тарихи</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дамудың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өнімі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Адамның</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түрлі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құралдарды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меңгеру</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Жоғарғы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функциялар</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біріккен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іс-әрекетте</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бірлестікте</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басқа</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адамдармен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қарым-қатынаста</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қалыптасады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біртіндеп</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ішкі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жоспарға</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өтеді</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Жоғарғы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психикалық</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функция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оқыту</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үдерісінде</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қалыптасады</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ea typeface="Times New Roman" panose="02020603050405020304" pitchFamily="18" charset="0"/>
                <a:cs typeface="Times New Roman" panose="02020603050405020304" pitchFamily="18" charset="0"/>
              </a:rPr>
              <a:t>ол</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жақын</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даму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аймағында</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Бұл</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түсінікті</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Л.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С.Выготский</a:t>
            </a:r>
            <a:r>
              <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ea typeface="Times New Roman" panose="02020603050405020304" pitchFamily="18" charset="0"/>
                <a:cs typeface="Times New Roman" panose="02020603050405020304" pitchFamily="18" charset="0"/>
              </a:rPr>
              <a:t>енгізген</a:t>
            </a:r>
            <a:r>
              <a:rPr lang="ru-RU"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98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5C892-5B66-4968-A892-67C89F781D52}"/>
              </a:ext>
            </a:extLst>
          </p:cNvPr>
          <p:cNvSpPr txBox="1"/>
          <p:nvPr/>
        </p:nvSpPr>
        <p:spPr>
          <a:xfrm>
            <a:off x="762000" y="1333500"/>
            <a:ext cx="14935200" cy="4201856"/>
          </a:xfrm>
          <a:prstGeom prst="rect">
            <a:avLst/>
          </a:prstGeom>
          <a:noFill/>
        </p:spPr>
        <p:txBody>
          <a:bodyPr wrap="square">
            <a:spAutoFit/>
          </a:bodyPr>
          <a:lstStyle/>
          <a:p>
            <a:pPr indent="449580" algn="just">
              <a:lnSpc>
                <a:spcPct val="107000"/>
              </a:lnSpc>
              <a:spcAft>
                <a:spcPts val="800"/>
              </a:spcAft>
            </a:pPr>
            <a:r>
              <a:rPr lang="kk-KZ" sz="3600" b="1" dirty="0">
                <a:effectLst/>
                <a:latin typeface="Times New Roman" panose="02020603050405020304" pitchFamily="18" charset="0"/>
                <a:ea typeface="Times New Roman" panose="02020603050405020304" pitchFamily="18" charset="0"/>
                <a:cs typeface="Times New Roman" panose="02020603050405020304" pitchFamily="18" charset="0"/>
              </a:rPr>
              <a:t>Оқыту </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«жақын даму аймағында» бағдарлануы қажет. </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Л. С. Выготский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оқыту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алып</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жүреді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С. Л. Рубинштейн Л. С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Выготскийдің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ойын</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дәлдей</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отырып</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даму мен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оқудың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бірлігі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айтуды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ұсынады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Оқу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дамуының</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бір</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деңгейіндегі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мүмкіндігіне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болуы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керек.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Оқу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барысында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осы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мүмкіндіктерді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асыру</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неғұрлым</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жоғарғы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деңгейдегі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жаңа</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мүмкіндіктерді</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effectLst/>
                <a:latin typeface="Times New Roman" panose="02020603050405020304" pitchFamily="18" charset="0"/>
                <a:ea typeface="Times New Roman" panose="02020603050405020304" pitchFamily="18" charset="0"/>
                <a:cs typeface="Times New Roman" panose="02020603050405020304" pitchFamily="18" charset="0"/>
              </a:rPr>
              <a:t>дамытады</a:t>
            </a: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75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93CA6-4ACE-405C-A8A7-E992A110AA07}"/>
              </a:ext>
            </a:extLst>
          </p:cNvPr>
          <p:cNvSpPr txBox="1"/>
          <p:nvPr/>
        </p:nvSpPr>
        <p:spPr>
          <a:xfrm>
            <a:off x="685800" y="876300"/>
            <a:ext cx="13716000" cy="4612225"/>
          </a:xfrm>
          <a:prstGeom prst="rect">
            <a:avLst/>
          </a:prstGeom>
          <a:noFill/>
        </p:spPr>
        <p:txBody>
          <a:bodyPr wrap="square">
            <a:spAutoFit/>
          </a:bodyPr>
          <a:lstStyle/>
          <a:p>
            <a:pPr indent="449580" algn="just">
              <a:lnSpc>
                <a:spcPct val="107000"/>
              </a:lnSpc>
              <a:spcAft>
                <a:spcPts val="800"/>
              </a:spcAft>
            </a:pPr>
            <a:r>
              <a:rPr lang="kk-KZ" sz="3600" b="1" dirty="0">
                <a:effectLst/>
                <a:latin typeface="Times New Roman" panose="02020603050405020304" pitchFamily="18" charset="0"/>
                <a:ea typeface="Times New Roman" panose="02020603050405020304" pitchFamily="18" charset="0"/>
                <a:cs typeface="Times New Roman" panose="02020603050405020304" pitchFamily="18" charset="0"/>
              </a:rPr>
              <a:t>Л.С.Выготский бала дамуының төрт негізгі заңдылығын</a:t>
            </a: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бөліп көрсетті</a:t>
            </a:r>
            <a:r>
              <a:rPr lang="kk-KZ"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1.Циклділік</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2.Дамудың бірқалыпты еместігі</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3.Бала дамуындағы метаморфоздар</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4.Бала дамуындағы эволюция және инволюция үдерістерінің байланысы</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98075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292</TotalTime>
  <Words>1112</Words>
  <Application>Microsoft Office PowerPoint</Application>
  <PresentationFormat>Произвольный</PresentationFormat>
  <Paragraphs>51</Paragraphs>
  <Slides>14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Trebuchet MS</vt:lpstr>
      <vt:lpstr>Poppins Heavy</vt:lpstr>
      <vt:lpstr>Times New Roman Medium</vt:lpstr>
      <vt:lpstr>Calibri</vt:lpstr>
      <vt:lpstr>Tex Gyre Termes Bold</vt:lpstr>
      <vt:lpstr>Times New Roman Bold</vt:lpstr>
      <vt:lpstr>Arial</vt:lpstr>
      <vt:lpstr>Times New Roman</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Абай атындағы Қазақ ұлттық педагогикалық университеті Педагогика және психология институты 6В01801-Әлеуметтік педагогика және өзін-өзі тану мамандарын даярлау мамандығы, копия</dc:title>
  <cp:lastModifiedBy>Асем Булшекбаева</cp:lastModifiedBy>
  <cp:revision>37</cp:revision>
  <dcterms:created xsi:type="dcterms:W3CDTF">2006-08-16T00:00:00Z</dcterms:created>
  <dcterms:modified xsi:type="dcterms:W3CDTF">2023-11-07T08:02:59Z</dcterms:modified>
  <dc:identifier>DAFuBAidubw</dc:identifier>
</cp:coreProperties>
</file>